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Montserrat SemiBold"/>
      <p:regular r:id="rId20"/>
      <p:bold r:id="rId21"/>
      <p:italic r:id="rId22"/>
      <p:boldItalic r:id="rId23"/>
    </p:embeddedFont>
    <p:embeddedFont>
      <p:font typeface="Montserrat"/>
      <p:regular r:id="rId24"/>
      <p:bold r:id="rId25"/>
      <p:italic r:id="rId26"/>
      <p:boldItalic r:id="rId27"/>
    </p:embeddedFont>
    <p:embeddedFont>
      <p:font typeface="Montserrat ExtraBold"/>
      <p:bold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000000"/>
          </p15:clr>
        </p15:guide>
        <p15:guide id="2" pos="57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regular.fntdata"/><Relationship Id="rId22" Type="http://schemas.openxmlformats.org/officeDocument/2006/relationships/font" Target="fonts/MontserratSemiBold-italic.fntdata"/><Relationship Id="rId21" Type="http://schemas.openxmlformats.org/officeDocument/2006/relationships/font" Target="fonts/MontserratSemiBold-bold.fntdata"/><Relationship Id="rId24" Type="http://schemas.openxmlformats.org/officeDocument/2006/relationships/font" Target="fonts/Montserrat-regular.fntdata"/><Relationship Id="rId23" Type="http://schemas.openxmlformats.org/officeDocument/2006/relationships/font" Target="fonts/Montserrat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MontserratExtraBold-bold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Extra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cf49ac171_0_0:notes"/>
          <p:cNvSpPr/>
          <p:nvPr>
            <p:ph idx="2" type="sldImg"/>
          </p:nvPr>
        </p:nvSpPr>
        <p:spPr>
          <a:xfrm>
            <a:off x="38118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cf49ac1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ec0cad764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6ec0cad764_4_0:notes"/>
          <p:cNvSpPr/>
          <p:nvPr>
            <p:ph idx="2" type="sldImg"/>
          </p:nvPr>
        </p:nvSpPr>
        <p:spPr>
          <a:xfrm>
            <a:off x="381186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ec0cad764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6ec0cad764_4_6:notes"/>
          <p:cNvSpPr/>
          <p:nvPr>
            <p:ph idx="2" type="sldImg"/>
          </p:nvPr>
        </p:nvSpPr>
        <p:spPr>
          <a:xfrm>
            <a:off x="381186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ec0cad764_4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6ec0cad764_4_12:notes"/>
          <p:cNvSpPr/>
          <p:nvPr>
            <p:ph idx="2" type="sldImg"/>
          </p:nvPr>
        </p:nvSpPr>
        <p:spPr>
          <a:xfrm>
            <a:off x="381186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b7eabc221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b7eabc221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6bb5f4179_0_23:notes"/>
          <p:cNvSpPr/>
          <p:nvPr>
            <p:ph idx="2" type="sldImg"/>
          </p:nvPr>
        </p:nvSpPr>
        <p:spPr>
          <a:xfrm>
            <a:off x="38118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6bb5f417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bb5f4179_0_45:notes"/>
          <p:cNvSpPr/>
          <p:nvPr>
            <p:ph idx="2" type="sldImg"/>
          </p:nvPr>
        </p:nvSpPr>
        <p:spPr>
          <a:xfrm>
            <a:off x="38118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bb5f417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b76fde90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b76fde90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341d625e9_4_0:notes"/>
          <p:cNvSpPr/>
          <p:nvPr>
            <p:ph idx="2" type="sldImg"/>
          </p:nvPr>
        </p:nvSpPr>
        <p:spPr>
          <a:xfrm>
            <a:off x="38118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341d625e9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7eabc221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b7eabc22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b7eabc221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b7eabc221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b7eabc22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b7eabc22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5ef98de0ce2a683_0:notes"/>
          <p:cNvSpPr/>
          <p:nvPr>
            <p:ph idx="2" type="sldImg"/>
          </p:nvPr>
        </p:nvSpPr>
        <p:spPr>
          <a:xfrm>
            <a:off x="38118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5ef98de0ce2a68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5c9ce878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5c9ce878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71600" y="3195637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743200" y="5829300"/>
            <a:ext cx="128016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Font typeface="Arial"/>
              <a:buNone/>
              <a:defRPr b="0" i="0" sz="5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914400" y="411957"/>
            <a:ext cx="164592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5749500" y="-2434800"/>
            <a:ext cx="6789000" cy="16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635000" lvl="0" marL="457200" marR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b="0" i="0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84200" lvl="1" marL="9144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334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82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82600" lvl="6" marL="3200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82600" lvl="7" marL="3657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82600" lvl="8" marL="4114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10927500" y="2743257"/>
            <a:ext cx="8777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2545500" y="-1219143"/>
            <a:ext cx="8777400" cy="120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635000" lvl="0" marL="457200" marR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b="0" i="0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84200" lvl="1" marL="9144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334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82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82600" lvl="6" marL="3200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82600" lvl="7" marL="3657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82600" lvl="8" marL="4114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635000" lvl="0" marL="457200" rtl="0">
              <a:spcBef>
                <a:spcPts val="1300"/>
              </a:spcBef>
              <a:spcAft>
                <a:spcPts val="0"/>
              </a:spcAft>
              <a:buSzPts val="6400"/>
              <a:buChar char="•"/>
              <a:defRPr/>
            </a:lvl1pPr>
            <a:lvl2pPr indent="-584200" lvl="1" marL="914400" rtl="0">
              <a:spcBef>
                <a:spcPts val="1100"/>
              </a:spcBef>
              <a:spcAft>
                <a:spcPts val="0"/>
              </a:spcAft>
              <a:buSzPts val="5600"/>
              <a:buChar char="–"/>
              <a:defRPr/>
            </a:lvl2pPr>
            <a:lvl3pPr indent="-533400" lvl="2" marL="1371600" rtl="0">
              <a:spcBef>
                <a:spcPts val="1000"/>
              </a:spcBef>
              <a:spcAft>
                <a:spcPts val="0"/>
              </a:spcAft>
              <a:buSzPts val="4800"/>
              <a:buChar char="•"/>
              <a:defRPr/>
            </a:lvl3pPr>
            <a:lvl4pPr indent="-482600" lvl="3" marL="1828800" rtl="0">
              <a:spcBef>
                <a:spcPts val="800"/>
              </a:spcBef>
              <a:spcAft>
                <a:spcPts val="0"/>
              </a:spcAft>
              <a:buSzPts val="4000"/>
              <a:buChar char="–"/>
              <a:defRPr/>
            </a:lvl4pPr>
            <a:lvl5pPr indent="-482600" lvl="4" marL="2286000" rtl="0">
              <a:spcBef>
                <a:spcPts val="800"/>
              </a:spcBef>
              <a:spcAft>
                <a:spcPts val="0"/>
              </a:spcAft>
              <a:buSzPts val="4000"/>
              <a:buChar char="»"/>
              <a:defRPr/>
            </a:lvl5pPr>
            <a:lvl6pPr indent="-482600" lvl="5" marL="2743200" rtl="0">
              <a:spcBef>
                <a:spcPts val="800"/>
              </a:spcBef>
              <a:spcAft>
                <a:spcPts val="0"/>
              </a:spcAft>
              <a:buSzPts val="4000"/>
              <a:buChar char="•"/>
              <a:defRPr/>
            </a:lvl6pPr>
            <a:lvl7pPr indent="-482600" lvl="6" marL="3200400" rtl="0">
              <a:spcBef>
                <a:spcPts val="800"/>
              </a:spcBef>
              <a:spcAft>
                <a:spcPts val="0"/>
              </a:spcAft>
              <a:buSzPts val="4000"/>
              <a:buChar char="•"/>
              <a:defRPr/>
            </a:lvl7pPr>
            <a:lvl8pPr indent="-482600" lvl="7" marL="3657600" rtl="0">
              <a:spcBef>
                <a:spcPts val="800"/>
              </a:spcBef>
              <a:spcAft>
                <a:spcPts val="0"/>
              </a:spcAft>
              <a:buSzPts val="4000"/>
              <a:buChar char="•"/>
              <a:defRPr/>
            </a:lvl8pPr>
            <a:lvl9pPr indent="-482600" lvl="8" marL="4114800" rtl="0">
              <a:spcBef>
                <a:spcPts val="800"/>
              </a:spcBef>
              <a:spcAft>
                <a:spcPts val="0"/>
              </a:spcAft>
              <a:buSzPts val="4000"/>
              <a:buChar char="•"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91400" lIns="182850" spcFirstLastPara="1" rIns="182850" wrap="square" tIns="914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914400" y="411957"/>
            <a:ext cx="164592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914400" y="2400300"/>
            <a:ext cx="164592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635000" lvl="0" marL="457200" marR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b="0" i="0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84200" lvl="1" marL="9144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334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82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82600" lvl="6" marL="3200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82600" lvl="7" marL="3657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82600" lvl="8" marL="4114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1444626" y="6610351"/>
            <a:ext cx="15544800" cy="20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b="1" i="0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444626" y="4360070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914400" y="411957"/>
            <a:ext cx="164592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914400" y="2400300"/>
            <a:ext cx="80772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584200" lvl="0" marL="4572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9296400" y="2400300"/>
            <a:ext cx="80772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584200" lvl="0" marL="4572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914400" y="411957"/>
            <a:ext cx="164592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914400" y="2302670"/>
            <a:ext cx="80802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914400" y="3262313"/>
            <a:ext cx="8080200" cy="59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5334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82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9290050" y="2302670"/>
            <a:ext cx="80838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9290050" y="3262313"/>
            <a:ext cx="8083800" cy="59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5334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82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914400" y="411957"/>
            <a:ext cx="164592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914400" y="409576"/>
            <a:ext cx="60168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7150100" y="409576"/>
            <a:ext cx="10223400" cy="87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635000" lvl="0" marL="457200" marR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b="0" i="0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84200" lvl="1" marL="914400" marR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334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82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82600" lvl="6" marL="3200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82600" lvl="7" marL="3657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82600" lvl="8" marL="41148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914400" y="2152651"/>
            <a:ext cx="6016800" cy="7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3584576" y="7200900"/>
            <a:ext cx="109728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3584576" y="8051008"/>
            <a:ext cx="109728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4400" y="411957"/>
            <a:ext cx="164592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4400" y="2400300"/>
            <a:ext cx="164592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635000" lvl="0" marL="457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b="0" i="0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8420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–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334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–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»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82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82600" lvl="6" marL="3200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82600" lvl="7" marL="3657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82600" lvl="8" marL="4114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914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6248400" y="9534524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3106400" y="9534524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3" Type="http://schemas.openxmlformats.org/officeDocument/2006/relationships/image" Target="../media/image19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28.png"/><Relationship Id="rId13" Type="http://schemas.openxmlformats.org/officeDocument/2006/relationships/image" Target="../media/image25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20.jpg"/><Relationship Id="rId9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4.png"/><Relationship Id="rId7" Type="http://schemas.openxmlformats.org/officeDocument/2006/relationships/image" Target="../media/image2.png"/><Relationship Id="rId8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ctrTitle"/>
          </p:nvPr>
        </p:nvSpPr>
        <p:spPr>
          <a:xfrm>
            <a:off x="1082350" y="1735925"/>
            <a:ext cx="15544800" cy="3193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Trilobit</a:t>
            </a:r>
            <a:endParaRPr b="1" sz="9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городская с</a:t>
            </a:r>
            <a:r>
              <a:rPr b="1" lang="ru-RU" sz="9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реда</a:t>
            </a:r>
            <a:endParaRPr b="1" sz="9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4"/>
          <p:cNvSpPr txBox="1"/>
          <p:nvPr>
            <p:ph idx="1" type="subTitle"/>
          </p:nvPr>
        </p:nvSpPr>
        <p:spPr>
          <a:xfrm>
            <a:off x="848250" y="6508500"/>
            <a:ext cx="16591800" cy="298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440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{Разработано командой} </a:t>
            </a:r>
            <a:endParaRPr sz="4400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440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“Бутылка Коламбии”</a:t>
            </a:r>
            <a:endParaRPr sz="4400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1082350" y="7837496"/>
            <a:ext cx="2582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1082350" y="4812600"/>
            <a:ext cx="9526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i="1" lang="ru-RU" sz="3100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Комфортная среда*</a:t>
            </a:r>
            <a:endParaRPr i="1" sz="3100">
              <a:solidFill>
                <a:srgbClr val="E0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350" y="6741250"/>
            <a:ext cx="2460399" cy="27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57600">
            <a:off x="13968275" y="739352"/>
            <a:ext cx="1466404" cy="51863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3900500" y="8315325"/>
            <a:ext cx="12344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latin typeface="Montserrat"/>
                <a:ea typeface="Montserrat"/>
                <a:cs typeface="Montserrat"/>
                <a:sym typeface="Montserrat"/>
              </a:rPr>
              <a:t>партнер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731000" y="0"/>
            <a:ext cx="3686850" cy="105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>
            <p:ph type="ctrTitle"/>
          </p:nvPr>
        </p:nvSpPr>
        <p:spPr>
          <a:xfrm>
            <a:off x="460375" y="446191"/>
            <a:ext cx="153414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ru-RU" sz="72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Слайд </a:t>
            </a:r>
            <a:r>
              <a:rPr b="1" lang="ru-RU" sz="7200" u="sng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Менеджера</a:t>
            </a:r>
            <a:endParaRPr b="1" i="0" sz="7200" u="sng" cap="none" strike="noStrike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1155600" y="4759530"/>
            <a:ext cx="15976800" cy="42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i="1" sz="4800">
              <a:solidFill>
                <a:srgbClr val="FF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 rotWithShape="1">
          <a:blip r:embed="rId4">
            <a:alphaModFix/>
          </a:blip>
          <a:srcRect b="8111" l="2856" r="45586" t="12674"/>
          <a:stretch/>
        </p:blipFill>
        <p:spPr>
          <a:xfrm>
            <a:off x="621500" y="2007900"/>
            <a:ext cx="4371998" cy="377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5">
            <a:alphaModFix/>
          </a:blip>
          <a:srcRect b="4731" l="13879" r="16160" t="18833"/>
          <a:stretch/>
        </p:blipFill>
        <p:spPr>
          <a:xfrm>
            <a:off x="621500" y="5915425"/>
            <a:ext cx="6694968" cy="41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 rotWithShape="1">
          <a:blip r:embed="rId6">
            <a:alphaModFix/>
          </a:blip>
          <a:srcRect b="4803" l="5047" r="6095" t="6888"/>
          <a:stretch/>
        </p:blipFill>
        <p:spPr>
          <a:xfrm>
            <a:off x="9062960" y="1621400"/>
            <a:ext cx="3921565" cy="292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5975" y="1841876"/>
            <a:ext cx="3686851" cy="363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8">
            <a:alphaModFix/>
          </a:blip>
          <a:srcRect b="18356" l="0" r="0" t="9290"/>
          <a:stretch/>
        </p:blipFill>
        <p:spPr>
          <a:xfrm>
            <a:off x="11180138" y="3302191"/>
            <a:ext cx="3272262" cy="52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 rotWithShape="1">
          <a:blip r:embed="rId9">
            <a:alphaModFix/>
          </a:blip>
          <a:srcRect b="5321" l="26861" r="26736" t="12677"/>
          <a:stretch/>
        </p:blipFill>
        <p:spPr>
          <a:xfrm>
            <a:off x="12770375" y="1150650"/>
            <a:ext cx="4469141" cy="444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 rotWithShape="1">
          <a:blip r:embed="rId10">
            <a:alphaModFix/>
          </a:blip>
          <a:srcRect b="0" l="0" r="0" t="42459"/>
          <a:stretch/>
        </p:blipFill>
        <p:spPr>
          <a:xfrm>
            <a:off x="7637233" y="7308450"/>
            <a:ext cx="6773005" cy="292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11">
            <a:alphaModFix/>
          </a:blip>
          <a:srcRect b="61552" l="45842" r="37652" t="26173"/>
          <a:stretch/>
        </p:blipFill>
        <p:spPr>
          <a:xfrm>
            <a:off x="14184525" y="7308450"/>
            <a:ext cx="2947865" cy="292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562575" y="4993475"/>
            <a:ext cx="2053050" cy="20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004602" y="661400"/>
            <a:ext cx="5008724" cy="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8278" y="2331125"/>
            <a:ext cx="2454192" cy="2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19263" y="2522425"/>
            <a:ext cx="3711301" cy="214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17175"/>
            <a:ext cx="4019550" cy="105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9925" y="1486644"/>
            <a:ext cx="3033374" cy="852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31069" y="2982075"/>
            <a:ext cx="2696169" cy="30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40775" y="1549150"/>
            <a:ext cx="3226349" cy="839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31999" y="481431"/>
            <a:ext cx="6045627" cy="245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 txBox="1"/>
          <p:nvPr/>
        </p:nvSpPr>
        <p:spPr>
          <a:xfrm>
            <a:off x="14353950" y="4011049"/>
            <a:ext cx="35439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>
                <a:latin typeface="Calibri"/>
                <a:ea typeface="Calibri"/>
                <a:cs typeface="Calibri"/>
                <a:sym typeface="Calibri"/>
              </a:rPr>
              <a:t>Шрифты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900">
                <a:latin typeface="Calibri"/>
                <a:ea typeface="Calibri"/>
                <a:cs typeface="Calibri"/>
                <a:sym typeface="Calibri"/>
              </a:rPr>
              <a:t>Archivo Black</a:t>
            </a:r>
            <a:endParaRPr b="1" sz="3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>
                <a:latin typeface="Montserrat SemiBold"/>
                <a:ea typeface="Montserrat SemiBold"/>
                <a:cs typeface="Montserrat SemiBold"/>
                <a:sym typeface="Montserrat SemiBold"/>
              </a:rPr>
              <a:t>Montserrat</a:t>
            </a:r>
            <a:endParaRPr sz="3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496675" y="6262350"/>
            <a:ext cx="4401181" cy="33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83304" y="169813"/>
            <a:ext cx="3661214" cy="1028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30650" y="6262356"/>
            <a:ext cx="2214374" cy="391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 txBox="1"/>
          <p:nvPr>
            <p:ph type="ctrTitle"/>
          </p:nvPr>
        </p:nvSpPr>
        <p:spPr>
          <a:xfrm>
            <a:off x="481200" y="340131"/>
            <a:ext cx="153414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ru-RU" sz="7200" u="sng">
                <a:latin typeface="Montserrat"/>
                <a:ea typeface="Montserrat"/>
                <a:cs typeface="Montserrat"/>
                <a:sym typeface="Montserrat"/>
              </a:rPr>
              <a:t>Слайд </a:t>
            </a:r>
            <a:r>
              <a:rPr b="1" lang="ru-RU" sz="7200" u="sng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Дизайнера </a:t>
            </a:r>
            <a:endParaRPr b="1" i="0" sz="7200" u="sng" cap="none" strike="noStrike">
              <a:solidFill>
                <a:srgbClr val="CC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533750" y="6887770"/>
            <a:ext cx="752875" cy="26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1850" y="563925"/>
            <a:ext cx="6159526" cy="34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7175"/>
            <a:ext cx="4019550" cy="105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87500" y="5960938"/>
            <a:ext cx="6068226" cy="341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8150" y="1651877"/>
            <a:ext cx="6159506" cy="34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5756" y="1510716"/>
            <a:ext cx="3597994" cy="269849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 txBox="1"/>
          <p:nvPr>
            <p:ph type="ctrTitle"/>
          </p:nvPr>
        </p:nvSpPr>
        <p:spPr>
          <a:xfrm>
            <a:off x="935525" y="398316"/>
            <a:ext cx="153414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ru-RU" sz="72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Слайд </a:t>
            </a:r>
            <a:r>
              <a:rPr b="1" lang="ru-RU" sz="7200" u="sng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Разработчика</a:t>
            </a:r>
            <a:endParaRPr b="1" i="0" sz="7200" u="sng" cap="none" strike="noStrike">
              <a:solidFill>
                <a:srgbClr val="FFD9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700162" y="6253888"/>
            <a:ext cx="4288426" cy="32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87650" y="3507634"/>
            <a:ext cx="6068226" cy="34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36325" y="6358675"/>
            <a:ext cx="6487800" cy="364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>
            <p:ph type="ctrTitle"/>
          </p:nvPr>
        </p:nvSpPr>
        <p:spPr>
          <a:xfrm>
            <a:off x="409075" y="258065"/>
            <a:ext cx="17041200" cy="154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 u="sng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r>
              <a:rPr b="1" lang="ru-RU" sz="7200" u="sng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-RU" sz="7200" u="sng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и </a:t>
            </a:r>
            <a:r>
              <a:rPr b="1" lang="ru-RU" sz="7200" u="sng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endParaRPr b="1" sz="7200" u="sng">
              <a:solidFill>
                <a:srgbClr val="FFD9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6"/>
          <p:cNvSpPr txBox="1"/>
          <p:nvPr>
            <p:ph idx="1" type="subTitle"/>
          </p:nvPr>
        </p:nvSpPr>
        <p:spPr>
          <a:xfrm>
            <a:off x="956125" y="7219000"/>
            <a:ext cx="5465100" cy="2759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Васильева Анна менеджер</a:t>
            </a:r>
            <a:endParaRPr sz="3600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360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{89142234474}</a:t>
            </a:r>
            <a:endParaRPr b="1" sz="3600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3600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6866575" y="7326150"/>
            <a:ext cx="5060100" cy="22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Лыткин Владимир</a:t>
            </a:r>
            <a:r>
              <a:rPr lang="ru-RU" sz="3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дизайнер</a:t>
            </a:r>
            <a:endParaRPr sz="36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3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{89841025713}</a:t>
            </a:r>
            <a:endParaRPr b="1" sz="36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12793175" y="7219000"/>
            <a:ext cx="4538700" cy="22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Егорова Дайаана</a:t>
            </a:r>
            <a:r>
              <a:rPr lang="ru-RU" sz="3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разработчик</a:t>
            </a:r>
            <a:endParaRPr sz="36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ru-RU" sz="3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{89142869159}</a:t>
            </a:r>
            <a:endParaRPr b="1" sz="36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2" name="Google Shape;2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5400" y="1954265"/>
            <a:ext cx="3834252" cy="511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6"/>
          <p:cNvPicPr preferRelativeResize="0"/>
          <p:nvPr/>
        </p:nvPicPr>
        <p:blipFill rotWithShape="1">
          <a:blip r:embed="rId4">
            <a:alphaModFix/>
          </a:blip>
          <a:srcRect b="16740" l="0" r="72504" t="52649"/>
          <a:stretch/>
        </p:blipFill>
        <p:spPr>
          <a:xfrm>
            <a:off x="2083175" y="1954275"/>
            <a:ext cx="3444220" cy="511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9500" y="2005762"/>
            <a:ext cx="3834250" cy="511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90778">
            <a:off x="16208150" y="26272"/>
            <a:ext cx="990775" cy="350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850" y="-83900"/>
            <a:ext cx="18452851" cy="103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/>
          <p:nvPr>
            <p:ph type="ctrTitle"/>
          </p:nvPr>
        </p:nvSpPr>
        <p:spPr>
          <a:xfrm>
            <a:off x="1371600" y="7232937"/>
            <a:ext cx="15544800" cy="22050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9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Спасибо за внимание</a:t>
            </a:r>
            <a:r>
              <a:rPr b="1" lang="ru-RU" sz="89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89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27"/>
          <p:cNvPicPr preferRelativeResize="0"/>
          <p:nvPr/>
        </p:nvPicPr>
        <p:blipFill rotWithShape="1">
          <a:blip r:embed="rId4">
            <a:alphaModFix/>
          </a:blip>
          <a:srcRect b="2569" l="0" r="0" t="29633"/>
          <a:stretch/>
        </p:blipFill>
        <p:spPr>
          <a:xfrm>
            <a:off x="2948238" y="1050125"/>
            <a:ext cx="12391526" cy="63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400000">
            <a:off x="7207150" y="-7520363"/>
            <a:ext cx="3686850" cy="187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7273100" y="-920225"/>
            <a:ext cx="3686850" cy="187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025" y="1180574"/>
            <a:ext cx="8142000" cy="45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6325" y="1455376"/>
            <a:ext cx="6522726" cy="368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82491" y="6262700"/>
            <a:ext cx="4836559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3025" y="5901175"/>
            <a:ext cx="5695950" cy="36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8750" y="6202526"/>
            <a:ext cx="4523961" cy="30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1243025" y="331875"/>
            <a:ext cx="16459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Комфортная среда- </a:t>
            </a:r>
            <a:r>
              <a:rPr lang="ru-RU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это стремление к упрощению, автоматизации</a:t>
            </a:r>
            <a:endParaRPr sz="3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9815525" y="5379850"/>
            <a:ext cx="12344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3000">
                <a:latin typeface="Montserrat"/>
                <a:ea typeface="Montserrat"/>
                <a:cs typeface="Montserrat"/>
                <a:sym typeface="Montserrat"/>
              </a:rPr>
              <a:t>ситуация </a:t>
            </a:r>
            <a:endParaRPr i="1"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400000">
            <a:off x="5160200" y="-5649237"/>
            <a:ext cx="7528000" cy="187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>
            <p:ph type="ctrTitle"/>
          </p:nvPr>
        </p:nvSpPr>
        <p:spPr>
          <a:xfrm>
            <a:off x="623400" y="205578"/>
            <a:ext cx="17041200" cy="154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 u="sng"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endParaRPr b="1" sz="7200" u="sng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6"/>
          <p:cNvSpPr txBox="1"/>
          <p:nvPr>
            <p:ph idx="1" type="subTitle"/>
          </p:nvPr>
        </p:nvSpPr>
        <p:spPr>
          <a:xfrm>
            <a:off x="623400" y="1470775"/>
            <a:ext cx="12363900" cy="65961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ru-RU" sz="3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Оказание услуг на онлайн-платформе</a:t>
            </a:r>
            <a:endParaRPr b="1" sz="3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Char char="●"/>
            </a:pPr>
            <a:r>
              <a:rPr lang="ru-RU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Аренда площадок</a:t>
            </a:r>
            <a:r>
              <a:rPr lang="ru-RU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ru-RU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сцены/инвентаря;</a:t>
            </a:r>
            <a:endParaRPr sz="3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Char char="●"/>
            </a:pPr>
            <a:r>
              <a:rPr lang="ru-RU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QR-кодов(Автоматизация и стремление к типу Internet Of Things);</a:t>
            </a:r>
            <a:endParaRPr sz="3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Char char="●"/>
            </a:pPr>
            <a:r>
              <a:rPr lang="ru-RU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Новости о мероприятиях/конкурсах;</a:t>
            </a:r>
            <a:endParaRPr sz="3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Char char="●"/>
            </a:pPr>
            <a:r>
              <a:rPr lang="ru-RU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Помощь жителям (предпринимателям и посетителям);</a:t>
            </a:r>
            <a:endParaRPr sz="3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Char char="●"/>
            </a:pPr>
            <a:r>
              <a:rPr lang="ru-RU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симбиоза между потребителями.</a:t>
            </a:r>
            <a:endParaRPr sz="3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80250" y="2057400"/>
            <a:ext cx="4650576" cy="465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ctrTitle"/>
          </p:nvPr>
        </p:nvSpPr>
        <p:spPr>
          <a:xfrm>
            <a:off x="1371600" y="3195637"/>
            <a:ext cx="15544800" cy="22050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7"/>
          <p:cNvSpPr txBox="1"/>
          <p:nvPr>
            <p:ph idx="1" type="subTitle"/>
          </p:nvPr>
        </p:nvSpPr>
        <p:spPr>
          <a:xfrm>
            <a:off x="2743200" y="5829300"/>
            <a:ext cx="12801600" cy="2628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8135598" cy="906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814400" y="9065425"/>
            <a:ext cx="12344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>
                <a:latin typeface="Montserrat"/>
                <a:ea typeface="Montserrat"/>
                <a:cs typeface="Montserrat"/>
                <a:sym typeface="Montserrat"/>
              </a:rPr>
              <a:t>Система работы с Базой Данных</a:t>
            </a:r>
            <a:endParaRPr sz="3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7808875" y="-1208725"/>
            <a:ext cx="3686850" cy="193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>
            <p:ph type="ctrTitle"/>
          </p:nvPr>
        </p:nvSpPr>
        <p:spPr>
          <a:xfrm>
            <a:off x="623400" y="612240"/>
            <a:ext cx="17041200" cy="154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 u="sng">
                <a:latin typeface="Montserrat"/>
                <a:ea typeface="Montserrat"/>
                <a:cs typeface="Montserrat"/>
                <a:sym typeface="Montserrat"/>
              </a:rPr>
              <a:t>ЦА и РЫНОК</a:t>
            </a:r>
            <a:endParaRPr b="1" sz="7200" u="sng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8"/>
          <p:cNvSpPr txBox="1"/>
          <p:nvPr>
            <p:ph idx="1" type="subTitle"/>
          </p:nvPr>
        </p:nvSpPr>
        <p:spPr>
          <a:xfrm>
            <a:off x="493775" y="2668175"/>
            <a:ext cx="5163000" cy="6480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Целевые группы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marR="101600" rtl="0" algn="l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"/>
              <a:buAutoNum type="arabicPeriod"/>
            </a:pPr>
            <a:r>
              <a:rPr lang="ru-RU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Посетители;</a:t>
            </a:r>
            <a:endParaRPr sz="3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marR="101600" rtl="0" algn="l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"/>
              <a:buAutoNum type="arabicPeriod"/>
            </a:pPr>
            <a:r>
              <a:rPr lang="ru-RU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Предприниматели</a:t>
            </a:r>
            <a:r>
              <a:rPr lang="ru-RU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6400" y="2668175"/>
            <a:ext cx="11701500" cy="61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018000" y="-131674"/>
            <a:ext cx="3686850" cy="104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>
            <p:ph type="ctrTitle"/>
          </p:nvPr>
        </p:nvSpPr>
        <p:spPr>
          <a:xfrm>
            <a:off x="494825" y="475440"/>
            <a:ext cx="17041200" cy="154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 u="sng">
                <a:latin typeface="Montserrat"/>
                <a:ea typeface="Montserrat"/>
                <a:cs typeface="Montserrat"/>
                <a:sym typeface="Montserrat"/>
              </a:rPr>
              <a:t>АНАЛОГИ</a:t>
            </a:r>
            <a:endParaRPr b="1" sz="7200" u="sng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9"/>
          <p:cNvSpPr txBox="1"/>
          <p:nvPr>
            <p:ph idx="1" type="subTitle"/>
          </p:nvPr>
        </p:nvSpPr>
        <p:spPr>
          <a:xfrm>
            <a:off x="2295075" y="625476"/>
            <a:ext cx="17041200" cy="154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48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прямые/косвенные</a:t>
            </a:r>
            <a:endParaRPr i="1" sz="48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i="1" sz="48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600" y="2745575"/>
            <a:ext cx="6858000" cy="56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5900" y="3680338"/>
            <a:ext cx="8570124" cy="476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9279725" y="8799675"/>
            <a:ext cx="12344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latin typeface="Montserrat"/>
                <a:ea typeface="Montserrat"/>
                <a:cs typeface="Montserrat"/>
                <a:sym typeface="Montserrat"/>
              </a:rPr>
              <a:t>“Зарядье”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ctrTitle"/>
          </p:nvPr>
        </p:nvSpPr>
        <p:spPr>
          <a:xfrm>
            <a:off x="366225" y="389715"/>
            <a:ext cx="17041200" cy="154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 u="sng">
                <a:latin typeface="Montserrat"/>
                <a:ea typeface="Montserrat"/>
                <a:cs typeface="Montserrat"/>
                <a:sym typeface="Montserrat"/>
              </a:rPr>
              <a:t>БИЗНЕС-МОДЕЛЬ</a:t>
            </a:r>
            <a:endParaRPr b="1" sz="7200" u="sng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50" y="1933527"/>
            <a:ext cx="7528550" cy="75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>
            <p:ph idx="1" type="subTitle"/>
          </p:nvPr>
        </p:nvSpPr>
        <p:spPr>
          <a:xfrm>
            <a:off x="91175" y="8465350"/>
            <a:ext cx="8808300" cy="1693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B4A7D6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МБ-Малый бизнес; </a:t>
            </a:r>
            <a:endParaRPr sz="2100">
              <a:solidFill>
                <a:srgbClr val="B4A7D6"/>
              </a:solidFill>
              <a:highlight>
                <a:srgbClr val="F3F3F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ru-RU" sz="2100">
                <a:solidFill>
                  <a:srgbClr val="B4A7D6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П-</a:t>
            </a:r>
            <a:r>
              <a:rPr lang="ru-RU" sz="2100">
                <a:solidFill>
                  <a:srgbClr val="B4A7D6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посетители; Н-</a:t>
            </a:r>
            <a:r>
              <a:rPr lang="ru-RU" sz="2100">
                <a:solidFill>
                  <a:srgbClr val="B4A7D6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 набережная; БК- АняВоваДайаана</a:t>
            </a:r>
            <a:endParaRPr sz="2100">
              <a:solidFill>
                <a:srgbClr val="B4A7D6"/>
              </a:solidFill>
              <a:highlight>
                <a:srgbClr val="F3F3F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5379250" y="7136575"/>
            <a:ext cx="4136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на сайте есть все виды услуг, которые там оплачиваются</a:t>
            </a:r>
            <a:endParaRPr sz="28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66225" y="1933525"/>
            <a:ext cx="12344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latin typeface="Montserrat"/>
                <a:ea typeface="Montserrat"/>
                <a:cs typeface="Montserrat"/>
                <a:sym typeface="Montserrat"/>
              </a:rPr>
              <a:t>Схема Монетизации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9643950" y="1933525"/>
            <a:ext cx="7892100" cy="5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</a:t>
            </a: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остинг </a:t>
            </a:r>
            <a:r>
              <a:rPr lang="ru-RU" sz="32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2000руб/в год</a:t>
            </a: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Доменное имя </a:t>
            </a:r>
            <a:r>
              <a:rPr lang="ru-RU" sz="32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3000руб/в год(10штук)</a:t>
            </a: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ЗП модератора  сайта </a:t>
            </a:r>
            <a:r>
              <a:rPr lang="ru-RU" sz="32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25000руб</a:t>
            </a:r>
            <a:endParaRPr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реклама сайта у блогеров (которых, смотрят наши посетители)от </a:t>
            </a:r>
            <a:r>
              <a:rPr lang="ru-RU" sz="32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10000руб</a:t>
            </a: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до </a:t>
            </a:r>
            <a:r>
              <a:rPr lang="ru-RU" sz="32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25000</a:t>
            </a: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руб</a:t>
            </a:r>
            <a:endParaRPr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14388950" y="985850"/>
            <a:ext cx="301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Montserrat"/>
                <a:ea typeface="Montserrat"/>
                <a:cs typeface="Montserrat"/>
                <a:sym typeface="Montserrat"/>
              </a:rPr>
              <a:t>Расходы: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10007550" y="6236125"/>
            <a:ext cx="7528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Аренда разных услуг на сайте </a:t>
            </a: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-RU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Аренда помещений для собственных мероприятий или бизнеса; Проведение мероприятий</a:t>
            </a:r>
            <a:r>
              <a:rPr lang="ru-RU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Оплата по накопленному счету</a:t>
            </a:r>
            <a:endParaRPr i="1"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-RU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 разных точек</a:t>
            </a:r>
            <a:r>
              <a:rPr lang="ru-RU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3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6885700" y="-763600"/>
            <a:ext cx="3686850" cy="193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>
            <p:ph type="ctrTitle"/>
          </p:nvPr>
        </p:nvSpPr>
        <p:spPr>
          <a:xfrm>
            <a:off x="291525" y="12"/>
            <a:ext cx="15544800" cy="22050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 u="sng">
                <a:latin typeface="Montserrat"/>
                <a:ea typeface="Montserrat"/>
                <a:cs typeface="Montserrat"/>
                <a:sym typeface="Montserrat"/>
              </a:rPr>
              <a:t>Список товаров и услуг</a:t>
            </a:r>
            <a:endParaRPr b="1" sz="7200" u="sng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1"/>
          <p:cNvSpPr txBox="1"/>
          <p:nvPr>
            <p:ph idx="1" type="subTitle"/>
          </p:nvPr>
        </p:nvSpPr>
        <p:spPr>
          <a:xfrm>
            <a:off x="535850" y="2018550"/>
            <a:ext cx="11854500" cy="7347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Аренда/прокат:</a:t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Аренда сцены , в зависимости от продолжительности регулируется цена (с оборудованием</a:t>
            </a:r>
            <a:r>
              <a:rPr lang="ru-RU" sz="36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(8000руб)</a:t>
            </a: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без аппаратуры</a:t>
            </a:r>
            <a:r>
              <a:rPr lang="ru-RU" sz="36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(4000руб)</a:t>
            </a: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);</a:t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Аренда площадки </a:t>
            </a:r>
            <a:r>
              <a:rPr lang="ru-RU" sz="36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1м2=600руб</a:t>
            </a:r>
            <a:r>
              <a:rPr lang="ru-RU" sz="36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sz="36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Аренда помещения  </a:t>
            </a:r>
            <a:r>
              <a:rPr lang="ru-RU" sz="36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50% на аренду первые две недели</a:t>
            </a:r>
            <a:endParaRPr sz="36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Прокат</a:t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Коньков/Роликов/Скейтбоардов/Велосиедов/Самокаты/Лыжи </a:t>
            </a:r>
            <a:r>
              <a:rPr lang="ru-RU" sz="3600">
                <a:solidFill>
                  <a:srgbClr val="000000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(от 100 до 500)</a:t>
            </a:r>
            <a:endParaRPr sz="3600">
              <a:solidFill>
                <a:srgbClr val="00000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12390350" y="1907375"/>
            <a:ext cx="49557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Montserrat"/>
                <a:ea typeface="Montserrat"/>
                <a:cs typeface="Montserrat"/>
                <a:sym typeface="Montserrat"/>
              </a:rPr>
              <a:t>Услуги: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AutoNum type="arabicParenR"/>
            </a:pPr>
            <a:r>
              <a:rPr lang="ru-RU" sz="3600">
                <a:latin typeface="Montserrat"/>
                <a:ea typeface="Montserrat"/>
                <a:cs typeface="Montserrat"/>
                <a:sym typeface="Montserrat"/>
              </a:rPr>
              <a:t>Речная прогулка по Лене;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AutoNum type="arabicParenR"/>
            </a:pPr>
            <a:r>
              <a:rPr lang="ru-RU" sz="3600">
                <a:latin typeface="Montserrat"/>
                <a:ea typeface="Montserrat"/>
                <a:cs typeface="Montserrat"/>
                <a:sym typeface="Montserrat"/>
              </a:rPr>
              <a:t>Прогулка на лошадях;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AutoNum type="arabicParenR"/>
            </a:pPr>
            <a:r>
              <a:rPr lang="ru-RU" sz="3600">
                <a:latin typeface="Montserrat"/>
                <a:ea typeface="Montserrat"/>
                <a:cs typeface="Montserrat"/>
                <a:sym typeface="Montserrat"/>
              </a:rPr>
              <a:t>Бураны.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AutoNum type="arabicParenR"/>
            </a:pPr>
            <a:r>
              <a:rPr lang="ru-RU" sz="3600">
                <a:latin typeface="Montserrat"/>
                <a:ea typeface="Montserrat"/>
                <a:cs typeface="Montserrat"/>
                <a:sym typeface="Montserrat"/>
              </a:rPr>
              <a:t>и т.д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6750850" y="8379625"/>
            <a:ext cx="1234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/>
          <p:nvPr/>
        </p:nvSpPr>
        <p:spPr>
          <a:xfrm>
            <a:off x="253300" y="7495150"/>
            <a:ext cx="8890800" cy="2428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9144000" y="7495150"/>
            <a:ext cx="8845200" cy="2428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803350" y="4381049"/>
            <a:ext cx="3535800" cy="3114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/>
          <p:nvPr/>
        </p:nvSpPr>
        <p:spPr>
          <a:xfrm>
            <a:off x="10903400" y="4381050"/>
            <a:ext cx="3535800" cy="3114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/>
          <p:nvPr/>
        </p:nvSpPr>
        <p:spPr>
          <a:xfrm>
            <a:off x="10903400" y="1288550"/>
            <a:ext cx="3535800" cy="30924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2"/>
          <p:cNvSpPr/>
          <p:nvPr/>
        </p:nvSpPr>
        <p:spPr>
          <a:xfrm>
            <a:off x="3803350" y="1288550"/>
            <a:ext cx="3535800" cy="30924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2"/>
          <p:cNvSpPr/>
          <p:nvPr/>
        </p:nvSpPr>
        <p:spPr>
          <a:xfrm>
            <a:off x="253300" y="1288550"/>
            <a:ext cx="3535800" cy="62064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14453400" y="1288550"/>
            <a:ext cx="3535800" cy="62064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7353350" y="1288550"/>
            <a:ext cx="3535800" cy="62064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476250" y="190250"/>
            <a:ext cx="44634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Lean Canvas</a:t>
            </a:r>
            <a:endParaRPr b="1" sz="3600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476250" y="1374900"/>
            <a:ext cx="3088800" cy="53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latin typeface="Montserrat"/>
                <a:ea typeface="Montserrat"/>
                <a:cs typeface="Montserrat"/>
                <a:sym typeface="Montserrat"/>
              </a:rPr>
              <a:t>2. ПРОБЛЕМЫ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1.Нечем себя занять;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2.Отсутствие поддержки малого бизнеса;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3.Популяризация набережной;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Слишком “объемная” живая очередь(актуально во время пандемии);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4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Альтернативные решения</a:t>
            </a:r>
            <a:br>
              <a:rPr i="1" lang="ru-RU" sz="24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br>
              <a:rPr i="1" lang="ru-RU" sz="2400"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i="1" sz="24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14453400" y="1288550"/>
            <a:ext cx="3535800" cy="53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latin typeface="Montserrat"/>
                <a:ea typeface="Montserrat"/>
                <a:cs typeface="Montserrat"/>
                <a:sym typeface="Montserrat"/>
              </a:rPr>
              <a:t>1. СЕГМЕНТЫ ПОТРЕБИТЕЛЕЙ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Посетители это семьи с детьми, подростки, спортсмены и т.д. Они распределяются по зонам. Предприниматели.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400">
                <a:latin typeface="Montserrat"/>
                <a:ea typeface="Montserrat"/>
                <a:cs typeface="Montserrat"/>
                <a:sym typeface="Montserrat"/>
              </a:rPr>
              <a:t>Ранние последователи</a:t>
            </a:r>
            <a:endParaRPr i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Родители, родственники, знакомые, друзья, жители города.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0917350" y="1288550"/>
            <a:ext cx="3535800" cy="31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highlight>
                  <a:srgbClr val="EA9999"/>
                </a:highlight>
                <a:latin typeface="Montserrat"/>
                <a:ea typeface="Montserrat"/>
                <a:cs typeface="Montserrat"/>
                <a:sym typeface="Montserrat"/>
              </a:rPr>
              <a:t>9. СКРЫТОЕ ПРЕИМУЩЕСТВО</a:t>
            </a:r>
            <a:endParaRPr b="1" sz="2400">
              <a:highlight>
                <a:srgbClr val="EA9999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Автоматизация на уровне Internet Of things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Погодные условия позволяют содержать разные точки в разное время года.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10947500" y="4605350"/>
            <a:ext cx="35358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highlight>
                  <a:srgbClr val="EA9999"/>
                </a:highlight>
                <a:latin typeface="Montserrat"/>
                <a:ea typeface="Montserrat"/>
                <a:cs typeface="Montserrat"/>
                <a:sym typeface="Montserrat"/>
              </a:rPr>
              <a:t>5. КАНАЛЫ ПРОДВИЖЕНИЯ</a:t>
            </a:r>
            <a:endParaRPr b="1" sz="2400">
              <a:highlight>
                <a:srgbClr val="EA9999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Рассылка в WhatsApp;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instagram;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Телевидение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(НВК Саха);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7481150" y="1374900"/>
            <a:ext cx="3331800" cy="3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latin typeface="Montserrat"/>
                <a:ea typeface="Montserrat"/>
                <a:cs typeface="Montserrat"/>
                <a:sym typeface="Montserrat"/>
              </a:rPr>
              <a:t>3. ЦЕННОСТНОЕ ПРЕДЛОЖЕНИЕ (ПРОДУКТ)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3840950" y="1374900"/>
            <a:ext cx="3535800" cy="40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latin typeface="Montserrat"/>
                <a:ea typeface="Montserrat"/>
                <a:cs typeface="Montserrat"/>
                <a:sym typeface="Montserrat"/>
              </a:rPr>
              <a:t>4. РЕШЕНИЕ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сайта с преждевременной арендой и информацией о набережной и услугах на ее территории</a:t>
            </a:r>
            <a:endParaRPr sz="2000">
              <a:solidFill>
                <a:srgbClr val="1A1A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3867225" y="4273800"/>
            <a:ext cx="3535800" cy="30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highlight>
                  <a:srgbClr val="EA9999"/>
                </a:highlight>
                <a:latin typeface="Montserrat"/>
                <a:ea typeface="Montserrat"/>
                <a:cs typeface="Montserrat"/>
                <a:sym typeface="Montserrat"/>
              </a:rPr>
              <a:t>8. КЛЮЧЕВЫЕ МЕТРИКИ</a:t>
            </a:r>
            <a:endParaRPr b="1" sz="1800">
              <a:highlight>
                <a:srgbClr val="EA9999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1.Количество посещений сайта;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2.Количество людей пользующихся услугами аренды;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3.Количество отзывов;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Посещения определенной развлекательной точки.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9599750" y="7686750"/>
            <a:ext cx="59058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latin typeface="Montserrat"/>
                <a:ea typeface="Montserrat"/>
                <a:cs typeface="Montserrat"/>
                <a:sym typeface="Montserrat"/>
              </a:rPr>
              <a:t>6. ПОТОКИ ПРИБЫЛИ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Montserrat"/>
                <a:ea typeface="Montserrat"/>
                <a:cs typeface="Montserrat"/>
                <a:sym typeface="Montserrat"/>
              </a:rPr>
              <a:t>Аренда разных услуг на сайте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Montserrat"/>
                <a:ea typeface="Montserrat"/>
                <a:cs typeface="Montserrat"/>
                <a:sym typeface="Montserrat"/>
              </a:rPr>
              <a:t>Оплата по накопленному счету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623400" y="7686750"/>
            <a:ext cx="8034900" cy="15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latin typeface="Montserrat"/>
                <a:ea typeface="Montserrat"/>
                <a:cs typeface="Montserrat"/>
                <a:sym typeface="Montserrat"/>
              </a:rPr>
              <a:t>7. СТРУКТУРА РАСХОДОВ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хостинг 2000 на доменное имя 3000. Зарплата модератору сайта примерно 25000 и реклама сайта у блогеров.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7636125" y="2658900"/>
            <a:ext cx="29703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ru-RU" sz="2500">
                <a:latin typeface="Montserrat"/>
                <a:ea typeface="Montserrat"/>
                <a:cs typeface="Montserrat"/>
                <a:sym typeface="Montserrat"/>
              </a:rPr>
              <a:t>Аренда помещений для собственных мероприятий или бизнеса;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latin typeface="Montserrat"/>
                <a:ea typeface="Montserrat"/>
                <a:cs typeface="Montserrat"/>
                <a:sym typeface="Montserrat"/>
              </a:rPr>
              <a:t>2.Проведение мероприятий;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latin typeface="Montserrat"/>
                <a:ea typeface="Montserrat"/>
                <a:cs typeface="Montserrat"/>
                <a:sym typeface="Montserrat"/>
              </a:rPr>
              <a:t>3.Ивенты/Акции;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latin typeface="Montserrat"/>
                <a:ea typeface="Montserrat"/>
                <a:cs typeface="Montserrat"/>
                <a:sym typeface="Montserrat"/>
              </a:rPr>
              <a:t>4.Мерч.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